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3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y="5143500" cx="9144000"/>
  <p:notesSz cx="6858000" cy="9144000"/>
  <p:embeddedFontLst>
    <p:embeddedFont>
      <p:font typeface="IBM Plex Sans"/>
      <p:regular r:id="rId67"/>
      <p:bold r:id="rId68"/>
      <p:italic r:id="rId69"/>
      <p:boldItalic r:id="rId70"/>
    </p:embeddedFont>
    <p:embeddedFont>
      <p:font typeface="Ubuntu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Proxima Nova"/>
      <p:regular r:id="rId79"/>
      <p:bold r:id="rId80"/>
      <p:italic r:id="rId81"/>
      <p:boldItalic r:id="rId82"/>
    </p:embeddedFont>
    <p:embeddedFont>
      <p:font typeface="IBM Plex Sans SemiBold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7" roundtripDataSignature="AMtx7mi2ddq0FGka/+R1PljozsUuJ6Ih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19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IBMPlexSansSemiBold-bold.fntdata"/><Relationship Id="rId83" Type="http://schemas.openxmlformats.org/officeDocument/2006/relationships/font" Target="fonts/IBMPlexSansSemiBold-regular.fntdata"/><Relationship Id="rId42" Type="http://schemas.openxmlformats.org/officeDocument/2006/relationships/slide" Target="slides/slide35.xml"/><Relationship Id="rId86" Type="http://schemas.openxmlformats.org/officeDocument/2006/relationships/font" Target="fonts/IBMPlexSansSemiBold-boldItalic.fntdata"/><Relationship Id="rId41" Type="http://schemas.openxmlformats.org/officeDocument/2006/relationships/slide" Target="slides/slide34.xml"/><Relationship Id="rId85" Type="http://schemas.openxmlformats.org/officeDocument/2006/relationships/font" Target="fonts/IBMPlexSansSemiBold-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customschemas.google.com/relationships/presentationmetadata" Target="meta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ProximaNova-bold.fntdata"/><Relationship Id="rId82" Type="http://schemas.openxmlformats.org/officeDocument/2006/relationships/font" Target="fonts/ProximaNova-boldItalic.fntdata"/><Relationship Id="rId81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Ubuntu-italic.fntdata"/><Relationship Id="rId72" Type="http://schemas.openxmlformats.org/officeDocument/2006/relationships/font" Target="fonts/Ubuntu-bold.fntdata"/><Relationship Id="rId31" Type="http://schemas.openxmlformats.org/officeDocument/2006/relationships/slide" Target="slides/slide24.xml"/><Relationship Id="rId75" Type="http://schemas.openxmlformats.org/officeDocument/2006/relationships/font" Target="fonts/Roboto-regular.fntdata"/><Relationship Id="rId30" Type="http://schemas.openxmlformats.org/officeDocument/2006/relationships/slide" Target="slides/slide23.xml"/><Relationship Id="rId74" Type="http://schemas.openxmlformats.org/officeDocument/2006/relationships/font" Target="fonts/Ubuntu-boldItalic.fntdata"/><Relationship Id="rId33" Type="http://schemas.openxmlformats.org/officeDocument/2006/relationships/slide" Target="slides/slide26.xml"/><Relationship Id="rId77" Type="http://schemas.openxmlformats.org/officeDocument/2006/relationships/font" Target="fonts/Roboto-italic.fntdata"/><Relationship Id="rId32" Type="http://schemas.openxmlformats.org/officeDocument/2006/relationships/slide" Target="slides/slide25.xml"/><Relationship Id="rId76" Type="http://schemas.openxmlformats.org/officeDocument/2006/relationships/font" Target="fonts/Roboto-bold.fntdata"/><Relationship Id="rId35" Type="http://schemas.openxmlformats.org/officeDocument/2006/relationships/slide" Target="slides/slide28.xml"/><Relationship Id="rId79" Type="http://schemas.openxmlformats.org/officeDocument/2006/relationships/font" Target="fonts/ProximaNova-regular.fntdata"/><Relationship Id="rId34" Type="http://schemas.openxmlformats.org/officeDocument/2006/relationships/slide" Target="slides/slide27.xml"/><Relationship Id="rId78" Type="http://schemas.openxmlformats.org/officeDocument/2006/relationships/font" Target="fonts/Roboto-boldItalic.fntdata"/><Relationship Id="rId71" Type="http://schemas.openxmlformats.org/officeDocument/2006/relationships/font" Target="fonts/Ubuntu-regular.fntdata"/><Relationship Id="rId70" Type="http://schemas.openxmlformats.org/officeDocument/2006/relationships/font" Target="fonts/IBMPlexSans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IBMPlexSans-bold.fntdata"/><Relationship Id="rId23" Type="http://schemas.openxmlformats.org/officeDocument/2006/relationships/slide" Target="slides/slide16.xml"/><Relationship Id="rId67" Type="http://schemas.openxmlformats.org/officeDocument/2006/relationships/font" Target="fonts/IBMPlexSans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IBMPlexSans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123e2534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5123e2534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5123e25341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5123e25341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123e25341_0_1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5123e25341_0_1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123e25341_0_1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5123e25341_0_1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123e25341_0_2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15123e25341_0_2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5123e25341_0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5123e25341_0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5123e25341_0_2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15123e25341_0_2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123e25341_0_2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123e25341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123e25341_0_2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123e25341_0_2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5123e25341_0_2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5123e25341_0_2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123e25341_0_2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15123e25341_0_2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3d2f717c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43d2f717c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5123e25341_0_2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5123e25341_0_2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5123e25341_0_2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5123e25341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5123e25341_0_2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5123e25341_0_2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5123e25341_0_2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5123e25341_0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5123e25341_0_2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15123e25341_0_2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5123e25341_0_2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15123e25341_0_2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5123e25341_0_2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15123e25341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5123e25341_0_2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15123e25341_0_2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5123e25341_0_2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15123e25341_0_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5123e25341_0_2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15123e25341_0_2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3d2f717c2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3d2f717c2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5123e25341_0_2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15123e25341_0_2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5123e25341_0_2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15123e25341_0_2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5123e25341_0_2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5123e25341_0_2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5123e25341_0_2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15123e25341_0_2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123e25341_0_2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5123e25341_0_2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5123e25341_0_2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5123e25341_0_2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5123e25341_0_2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5123e25341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123e25341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g15123e25341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5123e25341_0_2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5123e25341_0_2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5123e25341_0_2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5123e25341_0_2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123e25341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5123e25341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5123e25341_0_2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5123e25341_0_2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5123e25341_0_2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5123e25341_0_2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5123e25341_0_2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5123e25341_0_2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5123e25341_0_2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5123e25341_0_2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5123e25341_0_2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5123e25341_0_2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5123e25341_0_2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5123e25341_0_2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Нейросети — популярный компонент некоторых самых успешных алгоритмов машинного обучения. Разработка нейронных сетей была ключевым моментом в обучении компьютеров мыслить и понимать мир подобно тому, как его видит и понимает человек. Фактически нейросеть моделирует человеческий мозг. Клетки человеческого мозга — нейроны, соединены с помощью синапсисов (областей контакта клеток между собой). Это переведено в абстракцию в виде графа узлов (нейронов), соединённых взвешенными рёбрами (синапсисами).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5123e25341_0_2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5123e25341_0_2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Пока самый эффективный из всех алгоритмов ML  —  глубокое обучение.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Глубокое обучение включает несколько слоёв вычислений. В нашем случае «глубокое» подразумевает «большое» число слоёв. Глубокое обучение может состоять из 20 или 1 000 слоёв, но не меньше 2–3. Оно недавно набрало обороты не только из-за большого объёма данных, доступных благодаря интернету, но и из-за возросшей мощности вычислений за последнее десятилетие. В частности, GPU значительно увеличили вычислительные мощности благодаря параллельным вычислениям.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5123e25341_0_2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5123e25341_0_2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Пока самый эффективный из всех алгоритмов ML  —  глубокое обучение.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Глубокое обучение включает несколько слоёв вычислений. В нашем случае «глубокое» подразумевает «большое» число слоёв. Глубокое обучение может состоять из 20 или 1 000 слоёв, но не меньше 2–3. Оно недавно набрало обороты не только из-за большого объёма данных, доступных благодаря интернету, но и из-за возросшей мощности вычислений за последнее десятилетие. В частности, GPU значительно увеличили вычислительные мощности благодаря параллельным вычислениям.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5123e25341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15123e25341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5123e25341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5123e25341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123e25341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123e25341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5123e25341_0_2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15123e25341_0_2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5123e25341_0_2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15123e25341_0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5123e25341_0_2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15123e25341_0_2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5123e25341_0_2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15123e25341_0_2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5123e25341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5123e25341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5123e25341_0_2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15123e25341_0_2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5123e25341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5123e25341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5123e25341_0_2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5123e25341_0_2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5123e25341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5123e25341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5123e25341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5123e25341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123e25341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5123e25341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123e25341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123e25341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123e25341_0_1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123e25341_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123e25341_0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123e25341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BM Plex Sans"/>
              <a:buNone/>
              <a:defRPr sz="5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3d2f717c2_0_15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g143d2f717c2_0_15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g143d2f717c2_0_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143d2f717c2_0_15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143d2f717c2_0_3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43d2f717c2_0_39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8" name="Google Shape;58;g143d2f717c2_0_39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g143d2f717c2_0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3d2f717c2_0_39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2" name="Google Shape;62;g143d2f717c2_0_39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g143d2f717c2_0_39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  <p:sp>
        <p:nvSpPr>
          <p:cNvPr id="64" name="Google Shape;64;g143d2f717c2_0_39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g143d2f717c2_0_3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143d2f717c2_0_39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123e25341_0_142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g15123e25341_0_142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1" name="Google Shape;71;g15123e25341_0_14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5123e25341_0_142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123e25341_0_143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5" name="Google Shape;75;g15123e25341_0_143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" name="Google Shape;76;g15123e25341_0_14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5123e25341_0_143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123e25341_0_1439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" name="Google Shape;80;g15123e25341_0_1439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g15123e25341_0_1439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15123e25341_0_1439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3" name="Google Shape;83;g15123e25341_0_14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15123e25341_0_1439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123e25341_0_144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g15123e25341_0_1446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g15123e25341_0_1446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g15123e25341_0_1446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g15123e25341_0_1446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g15123e25341_0_1446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g15123e25341_0_1446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g15123e25341_0_1446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g15123e25341_0_1446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g15123e25341_0_1446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g15123e25341_0_1446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g15123e25341_0_1446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g15123e25341_0_1446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g15123e25341_0_1446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g15123e25341_0_1446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g15123e25341_0_1446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g15123e25341_0_1446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g15123e25341_0_1446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g15123e25341_0_1446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g15123e25341_0_1446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g15123e25341_0_1446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g15123e25341_0_14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5123e25341_0_1446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123e25341_0_147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g15123e25341_0_1470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2" name="Google Shape;112;g15123e25341_0_1470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3" name="Google Shape;113;g15123e25341_0_1470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" name="Google Shape;114;g15123e25341_0_1470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5" name="Google Shape;115;g15123e25341_0_1470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g15123e25341_0_1470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g15123e25341_0_1470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g15123e25341_0_1470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9" name="Google Shape;119;g15123e25341_0_1470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0" name="Google Shape;120;g15123e25341_0_1470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g15123e25341_0_1470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g15123e25341_0_1470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3" name="Google Shape;123;g15123e25341_0_14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5123e25341_0_147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123e25341_0_148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7" name="Google Shape;127;g15123e25341_0_148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15123e25341_0_148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g15123e25341_0_14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123e25341_0_149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2" name="Google Shape;132;g15123e25341_0_149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15123e25341_0_149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4" name="Google Shape;134;g15123e25341_0_14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5123e25341_0_149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123e25341_0_149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8" name="Google Shape;138;g15123e25341_0_14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23e25341_0_150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5123e25341_0_150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2" name="Google Shape;142;g15123e25341_0_15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123e25341_0_150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5123e25341_0_150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6" name="Google Shape;146;g15123e25341_0_15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5123e25341_0_15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5123e25341_0_1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5123e25341_0_150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g15123e25341_0_150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15123e25341_0_15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5123e25341_0_1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5123e25341_0_15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6" name="Google Shape;156;g15123e25341_0_151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5123e25341_0_15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5123e25341_0_1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5123e25341_0_15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g15123e25341_0_151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5123e25341_0_15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5123e25341_0_1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5123e25341_0_15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6" name="Google Shape;166;g15123e25341_0_152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15123e25341_0_15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5123e25341_0_1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6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15123e25341_0_15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5123e25341_0_1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5123e25341_0_1531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4" name="Google Shape;174;g15123e25341_0_1531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15123e25341_0_15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5123e25341_0_15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8" name="Google Shape;178;g15123e25341_0_153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79" name="Google Shape;179;g15123e25341_0_1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15123e25341_0_15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5123e25341_0_15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3" name="Google Shape;183;g15123e25341_0_1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5123e25341_0_154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85" name="Google Shape;185;g15123e25341_0_1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5123e25341_0_15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5123e25341_0_15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9" name="Google Shape;189;g15123e25341_0_1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5123e25341_0_1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5123e25341_0_154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5123e25341_0_15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5123e25341_0_15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5" name="Google Shape;195;g15123e25341_0_1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5123e25341_0_1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5123e25341_0_155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123e25341_0_155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" name="Google Shape;200;g15123e25341_0_1559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g15123e25341_0_1559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2" name="Google Shape;202;g15123e25341_0_15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123e25341_0_15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15123e25341_0_15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5123e25341_0_156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15123e25341_0_15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5123e25341_0_156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15123e25341_0_15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5123e25341_0_157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BM Plex Sans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123e25341_0_185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123e25341_0_185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9" name="Google Shape;219;g15123e25341_0_185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0" name="Google Shape;220;g15123e25341_0_18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5123e25341_0_185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123e25341_0_186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4" name="Google Shape;224;g15123e25341_0_186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5" name="Google Shape;225;g15123e25341_0_18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5123e25341_0_186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15123e25341_0_18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5123e25341_0_18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5123e25341_0_18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g15123e25341_0_186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123e25341_0_187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4" name="Google Shape;234;g15123e25341_0_187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g15123e25341_0_187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g15123e25341_0_187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7" name="Google Shape;237;g15123e25341_0_18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5123e25341_0_187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123e25341_0_188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1" name="Google Shape;241;g15123e25341_0_18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123e25341_0_188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g15123e25341_0_188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g15123e25341_0_188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g15123e25341_0_188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g15123e25341_0_188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g15123e25341_0_188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g15123e25341_0_188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g15123e25341_0_188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g15123e25341_0_188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g15123e25341_0_188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g15123e25341_0_188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g15123e25341_0_188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g15123e25341_0_188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g15123e25341_0_188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g15123e25341_0_188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g15123e25341_0_188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g15123e25341_0_188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g15123e25341_0_188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g15123e25341_0_188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g15123e25341_0_188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g15123e25341_0_188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4" name="Google Shape;264;g15123e25341_0_18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5123e25341_0_188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123e25341_0_190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g15123e25341_0_1907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g15123e25341_0_1907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g15123e25341_0_1907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1" name="Google Shape;271;g15123e25341_0_1907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2" name="Google Shape;272;g15123e25341_0_1907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3" name="Google Shape;273;g15123e25341_0_1907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4" name="Google Shape;274;g15123e25341_0_1907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5" name="Google Shape;275;g15123e25341_0_1907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g15123e25341_0_1907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7" name="Google Shape;277;g15123e25341_0_1907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g15123e25341_0_1907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g15123e25341_0_1907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0" name="Google Shape;280;g15123e25341_0_19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5123e25341_0_1907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123e25341_0_192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4" name="Google Shape;284;g15123e25341_0_192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g15123e25341_0_192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6" name="Google Shape;286;g15123e25341_0_19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123e25341_0_192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9" name="Google Shape;289;g15123e25341_0_1928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g15123e25341_0_192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1" name="Google Shape;291;g15123e25341_0_19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5123e25341_0_1928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15123e25341_0_19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5123e25341_0_19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15123e25341_0_19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5123e25341_0_19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5123e25341_0_19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g15123e25341_0_193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123e25341_0_194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5123e25341_0_194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4" name="Google Shape;304;g15123e25341_0_19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15123e25341_0_19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5123e25341_0_19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8" name="Google Shape;308;g15123e25341_0_194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09" name="Google Shape;309;g15123e25341_0_1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5123e25341_0_19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5123e25341_0_19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5123e25341_0_19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g15123e25341_0_19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15123e25341_0_19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5123e25341_0_19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8" name="Google Shape;318;g15123e25341_0_19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5123e25341_0_195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0" name="Google Shape;320;g15123e25341_0_19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15123e25341_0_19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5123e25341_0_19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4" name="Google Shape;324;g15123e25341_0_19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5123e25341_0_19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5123e25341_0_196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15123e25341_0_19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5123e25341_0_19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0" name="Google Shape;330;g15123e25341_0_19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5123e25341_0_19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5123e25341_0_196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15123e25341_0_19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5123e25341_0_19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5123e25341_0_19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g15123e25341_0_197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15123e25341_0_19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5123e25341_0_19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5123e25341_0_197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2" name="Google Shape;342;g15123e25341_0_197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5123e25341_0_198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15123e25341_0_198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6" name="Google Shape;346;g15123e25341_0_19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123e25341_0_198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9" name="Google Shape;349;g15123e25341_0_198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0" name="Google Shape;350;g15123e25341_0_198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51" name="Google Shape;351;g15123e25341_0_19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15123e25341_0_19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5123e25341_0_199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15123e25341_0_19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5123e25341_0_199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15123e25341_0_19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5123e25341_0_199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IBM Plex Sans"/>
              <a:buChar char="■"/>
              <a:defRPr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u.wikipedia.org/wiki/%D0%A0%D0%B0%D1%81%D0%BF%D0%BE%D0%B7%D0%BD%D0%B0%D0%B2%D0%B0%D0%BD%D0%B8%D0%B5_%D1%80%D0%B5%D1%87%D0%B8" TargetMode="External"/><Relationship Id="rId4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u.wikipedia.org/wiki/%D0%A0%D0%B0%D1%81%D0%BF%D0%BE%D0%B7%D0%BD%D0%B0%D0%B2%D0%B0%D0%BD%D0%B8%D0%B5_%D1%80%D0%B5%D1%87%D0%B8" TargetMode="External"/><Relationship Id="rId4" Type="http://schemas.openxmlformats.org/officeDocument/2006/relationships/image" Target="../media/image6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ru.wikipedia.org/wiki/%D0%A0%D0%B0%D1%81%D0%BF%D0%BE%D0%B7%D0%BD%D0%B0%D0%B2%D0%B0%D0%BD%D0%B8%D0%B5_%D1%80%D0%B5%D1%87%D0%B8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ru.wikipedia.org/wiki/%D0%A0%D0%B0%D1%81%D0%BF%D0%BE%D0%B7%D0%BD%D0%B0%D0%B2%D0%B0%D0%BD%D0%B8%D0%B5_%D1%80%D0%B5%D1%87%D0%B8" TargetMode="External"/><Relationship Id="rId4" Type="http://schemas.openxmlformats.org/officeDocument/2006/relationships/image" Target="../media/image6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jpg"/><Relationship Id="rId4" Type="http://schemas.openxmlformats.org/officeDocument/2006/relationships/image" Target="../media/image6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ffinelayer.com/pixsrv/" TargetMode="External"/><Relationship Id="rId4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ffinelayer.com/pixsrv/" TargetMode="External"/><Relationship Id="rId4" Type="http://schemas.openxmlformats.org/officeDocument/2006/relationships/image" Target="../media/image6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reiinakano.com/fast-style-transfer-deeplearnjs/" TargetMode="External"/><Relationship Id="rId4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.me/ThisSimpsonDoesNotExis_bot" TargetMode="External"/><Relationship Id="rId4" Type="http://schemas.openxmlformats.org/officeDocument/2006/relationships/hyperlink" Target="https://t.me/NeuralShit" TargetMode="External"/><Relationship Id="rId5" Type="http://schemas.openxmlformats.org/officeDocument/2006/relationships/image" Target="../media/image70.png"/><Relationship Id="rId6" Type="http://schemas.openxmlformats.org/officeDocument/2006/relationships/image" Target="../media/image79.png"/><Relationship Id="rId7" Type="http://schemas.openxmlformats.org/officeDocument/2006/relationships/hyperlink" Target="https://t.me/krasniy_doshi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c/machinelearrrning" TargetMode="External"/><Relationship Id="rId4" Type="http://schemas.openxmlformats.org/officeDocument/2006/relationships/image" Target="../media/image114.png"/><Relationship Id="rId5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gif"/><Relationship Id="rId4" Type="http://schemas.openxmlformats.org/officeDocument/2006/relationships/image" Target="../media/image45.png"/><Relationship Id="rId9" Type="http://schemas.openxmlformats.org/officeDocument/2006/relationships/image" Target="../media/image56.png"/><Relationship Id="rId5" Type="http://schemas.openxmlformats.org/officeDocument/2006/relationships/image" Target="../media/image47.png"/><Relationship Id="rId6" Type="http://schemas.openxmlformats.org/officeDocument/2006/relationships/image" Target="../media/image54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1" Type="http://schemas.openxmlformats.org/officeDocument/2006/relationships/image" Target="../media/image61.png"/><Relationship Id="rId10" Type="http://schemas.openxmlformats.org/officeDocument/2006/relationships/image" Target="../media/image65.png"/><Relationship Id="rId13" Type="http://schemas.openxmlformats.org/officeDocument/2006/relationships/image" Target="../media/image57.png"/><Relationship Id="rId12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gif"/><Relationship Id="rId4" Type="http://schemas.openxmlformats.org/officeDocument/2006/relationships/image" Target="../media/image72.png"/><Relationship Id="rId5" Type="http://schemas.openxmlformats.org/officeDocument/2006/relationships/image" Target="../media/image10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5.png"/><Relationship Id="rId4" Type="http://schemas.openxmlformats.org/officeDocument/2006/relationships/image" Target="../media/image5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ru.wikipedia.org/wiki/%D0%A0%D0%B0%D1%81%D0%BF%D0%BE%D0%B7%D0%BD%D0%B0%D0%B2%D0%B0%D0%BD%D0%B8%D0%B5_%D1%80%D0%B5%D1%87%D0%B8" TargetMode="External"/><Relationship Id="rId4" Type="http://schemas.openxmlformats.org/officeDocument/2006/relationships/hyperlink" Target="https://ru.wikipedia.org/wiki/%D0%90%D0%BD%D0%B0%D0%BB%D0%B8%D0%B7_%D1%82%D0%B5%D0%BA%D1%81%D1%82%D0%B0" TargetMode="External"/><Relationship Id="rId9" Type="http://schemas.openxmlformats.org/officeDocument/2006/relationships/hyperlink" Target="https://ru.wikipedia.org/wiki/%D0%A1%D0%B8%D0%BD%D1%82%D0%B5%D0%B7_%D1%80%D0%B5%D1%87%D0%B8" TargetMode="External"/><Relationship Id="rId5" Type="http://schemas.openxmlformats.org/officeDocument/2006/relationships/hyperlink" Target="https://ru.wikipedia.org/wiki/%D0%98%D0%B7%D0%B2%D0%BB%D0%B5%D1%87%D0%B5%D0%BD%D0%B8%D0%B5_%D0%B8%D0%BD%D1%84%D0%BE%D1%80%D0%BC%D0%B0%D1%86%D0%B8%D0%B8" TargetMode="External"/><Relationship Id="rId6" Type="http://schemas.openxmlformats.org/officeDocument/2006/relationships/hyperlink" Target="https://ru.wikipedia.org/wiki/%D0%90%D0%BD%D0%B0%D0%BB%D0%B8%D0%B7_%D1%82%D0%BE%D0%BD%D0%B0%D0%BB%D1%8C%D0%BD%D0%BE%D1%81%D1%82%D0%B8_%D1%82%D0%B5%D0%BA%D1%81%D1%82%D0%B0" TargetMode="External"/><Relationship Id="rId7" Type="http://schemas.openxmlformats.org/officeDocument/2006/relationships/hyperlink" Target="https://ru.wikipedia.org/wiki/%D0%92%D0%BE%D0%BF%D1%80%D0%BE%D1%81%D0%BD%D0%BE-%D0%BE%D1%82%D0%B2%D0%B5%D1%82%D0%BD%D0%B0%D1%8F_%D1%81%D0%B8%D1%81%D1%82%D0%B5%D0%BC%D0%B0" TargetMode="External"/><Relationship Id="rId8" Type="http://schemas.openxmlformats.org/officeDocument/2006/relationships/hyperlink" Target="https://ru.wikipedia.org/wiki/%D0%93%D0%B5%D0%BD%D0%B5%D1%80%D0%B0%D1%82%D0%BE%D1%80_%D1%82%D0%B5%D0%BA%D1%81%D1%82%D0%B0" TargetMode="External"/><Relationship Id="rId11" Type="http://schemas.openxmlformats.org/officeDocument/2006/relationships/image" Target="../media/image76.png"/><Relationship Id="rId10" Type="http://schemas.openxmlformats.org/officeDocument/2006/relationships/hyperlink" Target="https://ru.wikipedia.org/wiki/%D0%9C%D0%B0%D1%88%D0%B8%D0%BD%D0%BD%D1%8B%D0%B9_%D0%BF%D0%B5%D1%80%D0%B5%D0%B2%D0%BE%D0%B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ru.wikipedia.org/wiki/%D0%A0%D0%B0%D1%81%D0%BF%D0%BE%D0%B7%D0%BD%D0%B0%D0%B2%D0%B0%D0%BD%D0%B8%D0%B5_%D1%80%D0%B5%D1%87%D0%B8" TargetMode="External"/><Relationship Id="rId4" Type="http://schemas.openxmlformats.org/officeDocument/2006/relationships/image" Target="../media/image7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u.wikipedia.org/wiki/%D0%90%D0%BD%D0%B0%D0%BB%D0%B8%D0%B7_%D1%82%D0%B5%D0%BA%D1%81%D1%82%D0%B0" TargetMode="External"/><Relationship Id="rId4" Type="http://schemas.openxmlformats.org/officeDocument/2006/relationships/hyperlink" Target="https://ru.wikipedia.org/wiki/%D0%98%D0%B7%D0%B2%D0%BB%D0%B5%D1%87%D0%B5%D0%BD%D0%B8%D0%B5_%D0%B8%D0%BD%D1%84%D0%BE%D1%80%D0%BC%D0%B0%D1%86%D0%B8%D0%B8" TargetMode="External"/><Relationship Id="rId5" Type="http://schemas.openxmlformats.org/officeDocument/2006/relationships/image" Target="../media/image8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u.wikipedia.org/wiki/%D0%90%D0%BD%D0%B0%D0%BB%D0%B8%D0%B7_%D1%82%D0%B5%D0%BA%D1%81%D1%82%D0%B0" TargetMode="External"/><Relationship Id="rId4" Type="http://schemas.openxmlformats.org/officeDocument/2006/relationships/image" Target="../media/image7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ru.wikipedia.org/wiki/%D0%90%D0%BD%D0%B0%D0%BB%D0%B8%D0%B7_%D1%82%D0%B5%D0%BA%D1%81%D1%82%D0%B0" TargetMode="External"/><Relationship Id="rId4" Type="http://schemas.openxmlformats.org/officeDocument/2006/relationships/image" Target="../media/image8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ru.wikipedia.org/wiki/%D0%90%D0%BD%D0%B0%D0%BB%D0%B8%D0%B7_%D1%82%D0%B5%D0%BA%D1%81%D1%82%D0%B0" TargetMode="External"/><Relationship Id="rId4" Type="http://schemas.openxmlformats.org/officeDocument/2006/relationships/image" Target="../media/image8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ru.wikipedia.org/wiki/%D0%90%D0%BD%D0%B0%D0%BB%D0%B8%D0%B7_%D1%82%D0%B5%D0%BA%D1%81%D1%82%D0%B0" TargetMode="External"/><Relationship Id="rId4" Type="http://schemas.openxmlformats.org/officeDocument/2006/relationships/image" Target="../media/image9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ru.wikipedia.org/wiki/%D0%93%D0%B5%D0%BD%D0%B5%D1%80%D0%B0%D1%82%D0%BE%D1%80_%D1%82%D0%B5%D0%BA%D1%81%D1%82%D0%B0" TargetMode="External"/><Relationship Id="rId4" Type="http://schemas.openxmlformats.org/officeDocument/2006/relationships/hyperlink" Target="https://t.me/NeuralShit" TargetMode="External"/><Relationship Id="rId5" Type="http://schemas.openxmlformats.org/officeDocument/2006/relationships/image" Target="../media/image7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ru.wikipedia.org/wiki/%D0%93%D0%B5%D0%BD%D0%B5%D1%80%D0%B0%D1%82%D0%BE%D1%80_%D1%82%D0%B5%D0%BA%D1%81%D1%82%D0%B0" TargetMode="External"/><Relationship Id="rId4" Type="http://schemas.openxmlformats.org/officeDocument/2006/relationships/hyperlink" Target="https://t.me/NeuralShit" TargetMode="External"/><Relationship Id="rId5" Type="http://schemas.openxmlformats.org/officeDocument/2006/relationships/image" Target="../media/image8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u.wikipedia.org/wiki/%D0%93%D0%B5%D0%BD%D0%B5%D1%80%D0%B0%D1%82%D0%BE%D1%80_%D1%82%D0%B5%D0%BA%D1%81%D1%82%D0%B0" TargetMode="External"/><Relationship Id="rId4" Type="http://schemas.openxmlformats.org/officeDocument/2006/relationships/image" Target="../media/image8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ru.wikipedia.org/wiki/%D0%A1%D0%B8%D0%BD%D1%82%D0%B5%D0%B7_%D1%80%D0%B5%D1%87%D0%B8" TargetMode="External"/><Relationship Id="rId4" Type="http://schemas.openxmlformats.org/officeDocument/2006/relationships/image" Target="../media/image8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ru.wikipedia.org/wiki/%D0%9C%D0%B0%D1%88%D0%B8%D0%BD%D0%BD%D1%8B%D0%B9_%D0%BF%D0%B5%D1%80%D0%B5%D0%B2%D0%BE%D0%B4" TargetMode="External"/><Relationship Id="rId4" Type="http://schemas.openxmlformats.org/officeDocument/2006/relationships/image" Target="../media/image8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9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0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2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1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colab.research.google.com/drive/1trsRzDDMgttftT49rWZ1SCxSqQ6sC9U7" TargetMode="External"/><Relationship Id="rId4" Type="http://schemas.openxmlformats.org/officeDocument/2006/relationships/image" Target="../media/image1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3.gif"/><Relationship Id="rId4" Type="http://schemas.openxmlformats.org/officeDocument/2006/relationships/image" Target="../media/image103.gif"/><Relationship Id="rId5" Type="http://schemas.openxmlformats.org/officeDocument/2006/relationships/image" Target="../media/image102.gif"/><Relationship Id="rId6" Type="http://schemas.openxmlformats.org/officeDocument/2006/relationships/image" Target="../media/image10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gif"/><Relationship Id="rId4" Type="http://schemas.openxmlformats.org/officeDocument/2006/relationships/image" Target="../media/image45.png"/><Relationship Id="rId9" Type="http://schemas.openxmlformats.org/officeDocument/2006/relationships/image" Target="../media/image56.png"/><Relationship Id="rId5" Type="http://schemas.openxmlformats.org/officeDocument/2006/relationships/image" Target="../media/image47.png"/><Relationship Id="rId6" Type="http://schemas.openxmlformats.org/officeDocument/2006/relationships/image" Target="../media/image54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1" Type="http://schemas.openxmlformats.org/officeDocument/2006/relationships/image" Target="../media/image61.png"/><Relationship Id="rId10" Type="http://schemas.openxmlformats.org/officeDocument/2006/relationships/image" Target="../media/image65.png"/><Relationship Id="rId13" Type="http://schemas.openxmlformats.org/officeDocument/2006/relationships/image" Target="../media/image57.png"/><Relationship Id="rId12" Type="http://schemas.openxmlformats.org/officeDocument/2006/relationships/image" Target="../media/image6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123e25341_0_15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Знакомство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 машинным обучением</a:t>
            </a:r>
            <a:endParaRPr/>
          </a:p>
        </p:txBody>
      </p:sp>
      <p:sp>
        <p:nvSpPr>
          <p:cNvPr id="366" name="Google Shape;366;g15123e25341_0_158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В</a:t>
            </a:r>
            <a:r>
              <a:rPr lang="ru">
                <a:solidFill>
                  <a:schemeClr val="accent2"/>
                </a:solidFill>
              </a:rPr>
              <a:t>ыделим основные направления и познакомимся с ИИ</a:t>
            </a:r>
            <a:endParaRPr sz="1000"/>
          </a:p>
        </p:txBody>
      </p:sp>
      <p:pic>
        <p:nvPicPr>
          <p:cNvPr id="367" name="Google Shape;367;g15123e25341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5123e25341_0_164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0" name="Google Shape;450;g15123e25341_0_16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5123e25341_0_1647"/>
          <p:cNvSpPr txBox="1"/>
          <p:nvPr>
            <p:ph idx="1" type="body"/>
          </p:nvPr>
        </p:nvSpPr>
        <p:spPr>
          <a:xfrm>
            <a:off x="548750" y="1299875"/>
            <a:ext cx="42513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Распознавание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ー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Классификация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ー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Детекция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ー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Сегментация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ー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Оптическое распознавание знаков (OCR)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Движение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Восстановление изображений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Удаление шума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Super-resolution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Раскрашивание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Генерация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2" name="Google Shape;452;g15123e25341_0_16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0225" y="2123075"/>
            <a:ext cx="1919650" cy="16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5123e25341_0_165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8" name="Google Shape;458;g15123e25341_0_16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5123e25341_0_1654"/>
          <p:cNvSpPr txBox="1"/>
          <p:nvPr>
            <p:ph idx="1" type="body"/>
          </p:nvPr>
        </p:nvSpPr>
        <p:spPr>
          <a:xfrm>
            <a:off x="548750" y="1299875"/>
            <a:ext cx="42513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Распознавание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ー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Классификация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ー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Детекция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ー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Сегментация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0" name="Google Shape;460;g15123e25341_0_16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275" y="2313650"/>
            <a:ext cx="5693448" cy="23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5123e25341_0_184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66" name="Google Shape;466;g15123e25341_0_184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7" name="Google Shape;467;g15123e25341_0_1846"/>
          <p:cNvSpPr txBox="1"/>
          <p:nvPr>
            <p:ph idx="1" type="body"/>
          </p:nvPr>
        </p:nvSpPr>
        <p:spPr>
          <a:xfrm>
            <a:off x="548750" y="1299875"/>
            <a:ext cx="42513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Распознавание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ー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Оптическое распознавание знаков (OCR)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8" name="Google Shape;468;g15123e25341_0_1846"/>
          <p:cNvPicPr preferRelativeResize="0"/>
          <p:nvPr/>
        </p:nvPicPr>
        <p:blipFill rotWithShape="1">
          <a:blip r:embed="rId4">
            <a:alphaModFix/>
          </a:blip>
          <a:srcRect b="6127" l="3138" r="2601" t="9234"/>
          <a:stretch/>
        </p:blipFill>
        <p:spPr>
          <a:xfrm>
            <a:off x="5008975" y="1299875"/>
            <a:ext cx="3242925" cy="18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5123e25341_0_18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8800" y="3462700"/>
            <a:ext cx="2612349" cy="11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5123e25341_0_200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75" name="Google Shape;475;g15123e25341_0_200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6" name="Google Shape;476;g15123e25341_0_2005"/>
          <p:cNvSpPr txBox="1"/>
          <p:nvPr>
            <p:ph idx="1" type="body"/>
          </p:nvPr>
        </p:nvSpPr>
        <p:spPr>
          <a:xfrm>
            <a:off x="548750" y="1299875"/>
            <a:ext cx="42513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Распознавание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ー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Оптическое распознавание знаков (OCR)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77" name="Google Shape;477;g15123e25341_0_20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100" y="1784363"/>
            <a:ext cx="2649258" cy="23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123e25341_0_167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3" name="Google Shape;483;g15123e25341_0_167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5123e25341_0_1679"/>
          <p:cNvSpPr txBox="1"/>
          <p:nvPr>
            <p:ph idx="1" type="body"/>
          </p:nvPr>
        </p:nvSpPr>
        <p:spPr>
          <a:xfrm>
            <a:off x="548750" y="1299875"/>
            <a:ext cx="42513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Движение (задача трекинга)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85" name="Google Shape;485;g15123e25341_0_16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250" y="2056225"/>
            <a:ext cx="6889500" cy="26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5123e25341_0_202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91" name="Google Shape;491;g15123e25341_0_202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2" name="Google Shape;492;g15123e25341_0_2022"/>
          <p:cNvSpPr txBox="1"/>
          <p:nvPr>
            <p:ph idx="1" type="body"/>
          </p:nvPr>
        </p:nvSpPr>
        <p:spPr>
          <a:xfrm>
            <a:off x="548750" y="1299875"/>
            <a:ext cx="42513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Восстановление изображений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Удаление шума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Super-resolution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Раскрашивание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93" name="Google Shape;493;g15123e25341_0_2022"/>
          <p:cNvPicPr preferRelativeResize="0"/>
          <p:nvPr/>
        </p:nvPicPr>
        <p:blipFill rotWithShape="1">
          <a:blip r:embed="rId3">
            <a:alphaModFix/>
          </a:blip>
          <a:srcRect b="22312" l="0" r="0" t="3487"/>
          <a:stretch/>
        </p:blipFill>
        <p:spPr>
          <a:xfrm>
            <a:off x="5205525" y="1299875"/>
            <a:ext cx="2963325" cy="100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5123e25341_0_20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5526" y="2879725"/>
            <a:ext cx="296333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5123e25341_0_205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0" name="Google Shape;500;g15123e25341_0_20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15123e25341_0_2051"/>
          <p:cNvSpPr txBox="1"/>
          <p:nvPr>
            <p:ph idx="1" type="body"/>
          </p:nvPr>
        </p:nvSpPr>
        <p:spPr>
          <a:xfrm>
            <a:off x="548750" y="1299875"/>
            <a:ext cx="42513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Генерация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2" name="Google Shape;502;g15123e25341_0_2051"/>
          <p:cNvSpPr txBox="1"/>
          <p:nvPr/>
        </p:nvSpPr>
        <p:spPr>
          <a:xfrm>
            <a:off x="540000" y="4680000"/>
            <a:ext cx="3435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Image-to-Image Demo — Affine Layer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03" name="Google Shape;503;g15123e25341_0_2051"/>
          <p:cNvPicPr preferRelativeResize="0"/>
          <p:nvPr/>
        </p:nvPicPr>
        <p:blipFill rotWithShape="1">
          <a:blip r:embed="rId4">
            <a:alphaModFix/>
          </a:blip>
          <a:srcRect b="0" l="1249" r="1926" t="2874"/>
          <a:stretch/>
        </p:blipFill>
        <p:spPr>
          <a:xfrm>
            <a:off x="1960713" y="1800000"/>
            <a:ext cx="5240074" cy="27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123e25341_0_205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9" name="Google Shape;509;g15123e25341_0_20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5123e25341_0_2059"/>
          <p:cNvSpPr txBox="1"/>
          <p:nvPr>
            <p:ph idx="1" type="body"/>
          </p:nvPr>
        </p:nvSpPr>
        <p:spPr>
          <a:xfrm>
            <a:off x="548750" y="1299875"/>
            <a:ext cx="42513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Генерация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1" name="Google Shape;511;g15123e25341_0_2059"/>
          <p:cNvSpPr txBox="1"/>
          <p:nvPr/>
        </p:nvSpPr>
        <p:spPr>
          <a:xfrm>
            <a:off x="540000" y="4680000"/>
            <a:ext cx="3435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Image-to-Image Demo — Affine Layer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12" name="Google Shape;512;g15123e25341_0_20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6988" y="1800000"/>
            <a:ext cx="5387518" cy="27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123e25341_0_20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8" name="Google Shape;518;g15123e25341_0_20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5123e25341_0_2068"/>
          <p:cNvSpPr txBox="1"/>
          <p:nvPr>
            <p:ph idx="1" type="body"/>
          </p:nvPr>
        </p:nvSpPr>
        <p:spPr>
          <a:xfrm>
            <a:off x="548750" y="1299875"/>
            <a:ext cx="4251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Генерация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g15123e25341_0_2068"/>
          <p:cNvSpPr txBox="1"/>
          <p:nvPr/>
        </p:nvSpPr>
        <p:spPr>
          <a:xfrm>
            <a:off x="540000" y="4680000"/>
            <a:ext cx="3435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deeplearn.js style transfer demo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21" name="Google Shape;521;g15123e25341_0_2068"/>
          <p:cNvPicPr preferRelativeResize="0"/>
          <p:nvPr/>
        </p:nvPicPr>
        <p:blipFill rotWithShape="1">
          <a:blip r:embed="rId4">
            <a:alphaModFix/>
          </a:blip>
          <a:srcRect b="0" l="21550" r="21962" t="50382"/>
          <a:stretch/>
        </p:blipFill>
        <p:spPr>
          <a:xfrm>
            <a:off x="6052175" y="1800000"/>
            <a:ext cx="2551826" cy="20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15123e25341_0_2068"/>
          <p:cNvPicPr preferRelativeResize="0"/>
          <p:nvPr/>
        </p:nvPicPr>
        <p:blipFill rotWithShape="1">
          <a:blip r:embed="rId4">
            <a:alphaModFix/>
          </a:blip>
          <a:srcRect b="57149" l="1039" r="63103" t="1520"/>
          <a:stretch/>
        </p:blipFill>
        <p:spPr>
          <a:xfrm>
            <a:off x="540000" y="2003800"/>
            <a:ext cx="1757525" cy="182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5123e25341_0_2068"/>
          <p:cNvPicPr preferRelativeResize="0"/>
          <p:nvPr/>
        </p:nvPicPr>
        <p:blipFill rotWithShape="1">
          <a:blip r:embed="rId4">
            <a:alphaModFix/>
          </a:blip>
          <a:srcRect b="57149" l="61265" r="0" t="1520"/>
          <a:stretch/>
        </p:blipFill>
        <p:spPr>
          <a:xfrm>
            <a:off x="2646000" y="2003800"/>
            <a:ext cx="1898601" cy="182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15123e25341_0_2068"/>
          <p:cNvPicPr preferRelativeResize="0"/>
          <p:nvPr/>
        </p:nvPicPr>
        <p:blipFill rotWithShape="1">
          <a:blip r:embed="rId4">
            <a:alphaModFix/>
          </a:blip>
          <a:srcRect b="49606" l="38377" r="36495" t="42247"/>
          <a:stretch/>
        </p:blipFill>
        <p:spPr>
          <a:xfrm>
            <a:off x="1865125" y="3830350"/>
            <a:ext cx="1231601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g15123e25341_0_2068"/>
          <p:cNvCxnSpPr/>
          <p:nvPr/>
        </p:nvCxnSpPr>
        <p:spPr>
          <a:xfrm flipH="1" rot="10800000">
            <a:off x="4863538" y="2804450"/>
            <a:ext cx="869700" cy="12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5123e25341_0_209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31" name="Google Shape;531;g15123e25341_0_209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2" name="Google Shape;532;g15123e25341_0_2095"/>
          <p:cNvSpPr txBox="1"/>
          <p:nvPr>
            <p:ph idx="1" type="body"/>
          </p:nvPr>
        </p:nvSpPr>
        <p:spPr>
          <a:xfrm>
            <a:off x="548750" y="1299875"/>
            <a:ext cx="42513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simpson does not exist</a:t>
            </a:r>
            <a:endParaRPr sz="1200" u="sng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Neural Shit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3" name="Google Shape;533;g15123e25341_0_20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1928" y="1822614"/>
            <a:ext cx="2386377" cy="250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5123e25341_0_20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6600" y="1822622"/>
            <a:ext cx="2361448" cy="250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5123e25341_0_2095"/>
          <p:cNvSpPr txBox="1"/>
          <p:nvPr/>
        </p:nvSpPr>
        <p:spPr>
          <a:xfrm>
            <a:off x="539750" y="4679950"/>
            <a:ext cx="300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Автор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3d2f717c2_0_16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373" name="Google Shape;373;g143d2f717c2_0_163"/>
          <p:cNvSpPr txBox="1"/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Юлия Пономар</a:t>
            </a:r>
            <a:r>
              <a:rPr lang="ru" sz="1800"/>
              <a:t>ё</a:t>
            </a:r>
            <a:r>
              <a:rPr lang="ru" sz="1800">
                <a:solidFill>
                  <a:schemeClr val="dk1"/>
                </a:solidFill>
              </a:rPr>
              <a:t>ва</a:t>
            </a:r>
            <a:endParaRPr sz="1800"/>
          </a:p>
        </p:txBody>
      </p:sp>
      <p:sp>
        <p:nvSpPr>
          <p:cNvPr id="374" name="Google Shape;374;g143d2f717c2_0_163"/>
          <p:cNvSpPr txBox="1"/>
          <p:nvPr>
            <p:ph idx="1" type="subTitle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Machine Learning Engineer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75" name="Google Shape;375;g143d2f717c2_0_163"/>
          <p:cNvSpPr txBox="1"/>
          <p:nvPr>
            <p:ph idx="2" type="subTitle"/>
          </p:nvPr>
        </p:nvSpPr>
        <p:spPr>
          <a:xfrm>
            <a:off x="3805200" y="1440000"/>
            <a:ext cx="4798800" cy="249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Дарую зрение машинам и повышаю выручку компаний.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Система распознавания товаров и ценников по фотографии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Предсказание выгодной локации для торговой точки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💥"/>
            </a:pPr>
            <a:r>
              <a:rPr lang="ru" sz="1200">
                <a:solidFill>
                  <a:schemeClr val="dk1"/>
                </a:solidFill>
              </a:rPr>
              <a:t>Анализ факторов на выручку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💥"/>
            </a:pPr>
            <a:r>
              <a:rPr lang="ru" sz="1200" u="sng">
                <a:solidFill>
                  <a:schemeClr val="hlink"/>
                </a:solidFill>
                <a:hlinkClick r:id="rId3"/>
              </a:rPr>
              <a:t>youtube-канал о машинном обучении</a:t>
            </a:r>
            <a:endParaRPr sz="1200"/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/>
              <a:t>Обратная связь: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📧"/>
            </a:pPr>
            <a:r>
              <a:rPr lang="ru" sz="1200"/>
              <a:t>jdponomareva@gmail.com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200"/>
              <a:buChar char="📱"/>
            </a:pPr>
            <a:r>
              <a:rPr lang="ru" sz="1200"/>
              <a:t>@julichitai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76" name="Google Shape;376;g143d2f717c2_0_163"/>
          <p:cNvPicPr preferRelativeResize="0"/>
          <p:nvPr/>
        </p:nvPicPr>
        <p:blipFill rotWithShape="1">
          <a:blip r:embed="rId4">
            <a:alphaModFix/>
          </a:blip>
          <a:srcRect b="22319" l="9723" r="4151" t="15441"/>
          <a:stretch/>
        </p:blipFill>
        <p:spPr>
          <a:xfrm>
            <a:off x="651250" y="1214438"/>
            <a:ext cx="2472076" cy="271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43d2f717c2_0_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2050" y="2745700"/>
            <a:ext cx="1476216" cy="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0.giphy.com/media/iPj5oRtJzQGxwzuCKV/giphy.gif" id="540" name="Google Shape;540;g15123e25341_0_2105"/>
          <p:cNvPicPr preferRelativeResize="0"/>
          <p:nvPr/>
        </p:nvPicPr>
        <p:blipFill rotWithShape="1">
          <a:blip r:embed="rId3">
            <a:alphaModFix/>
          </a:blip>
          <a:srcRect b="0" l="0" r="0" t="12831"/>
          <a:stretch/>
        </p:blipFill>
        <p:spPr>
          <a:xfrm>
            <a:off x="3150275" y="3285775"/>
            <a:ext cx="2843425" cy="13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5123e25341_0_210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2" name="Google Shape;542;g15123e25341_0_210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g15123e25341_0_2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50" y="1365475"/>
            <a:ext cx="1854226" cy="18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15123e25341_0_2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8150" y="1686350"/>
            <a:ext cx="1374500" cy="159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15123e25341_0_2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823076" y="1533075"/>
            <a:ext cx="1345074" cy="179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5123e25341_0_2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48500" y="2455675"/>
            <a:ext cx="1966500" cy="19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5123e25341_0_2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675" y="2693487"/>
            <a:ext cx="1966500" cy="19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5123e25341_0_2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04825" y="1608725"/>
            <a:ext cx="1283577" cy="16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5123e25341_0_21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64800" y="1265625"/>
            <a:ext cx="1454025" cy="17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15123e25341_0_21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3410964" y="1163101"/>
            <a:ext cx="2946026" cy="230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15123e25341_0_21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5633200" y="2298950"/>
            <a:ext cx="2242650" cy="192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15123e25341_0_210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99561" y="2825772"/>
            <a:ext cx="2113185" cy="1854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0.giphy.com/media/iPj5oRtJzQGxwzuCKV/giphy.gif" id="557" name="Google Shape;557;g15123e25341_0_2121"/>
          <p:cNvPicPr preferRelativeResize="0"/>
          <p:nvPr/>
        </p:nvPicPr>
        <p:blipFill rotWithShape="1">
          <a:blip r:embed="rId3">
            <a:alphaModFix/>
          </a:blip>
          <a:srcRect b="0" l="0" r="0" t="12831"/>
          <a:stretch/>
        </p:blipFill>
        <p:spPr>
          <a:xfrm>
            <a:off x="3150275" y="3285775"/>
            <a:ext cx="2843425" cy="13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5123e25341_0_212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Классическое машинное обучение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9" name="Google Shape;559;g15123e25341_0_21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g15123e25341_0_2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1299863"/>
            <a:ext cx="3847325" cy="12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5123e25341_0_2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2010" y="1299863"/>
            <a:ext cx="3772715" cy="12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5123e25341_0_213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7" name="Google Shape;567;g15123e25341_0_213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g15123e25341_0_2139"/>
          <p:cNvPicPr preferRelativeResize="0"/>
          <p:nvPr/>
        </p:nvPicPr>
        <p:blipFill rotWithShape="1">
          <a:blip r:embed="rId3">
            <a:alphaModFix/>
          </a:blip>
          <a:srcRect b="0" l="0" r="50072" t="0"/>
          <a:stretch/>
        </p:blipFill>
        <p:spPr>
          <a:xfrm>
            <a:off x="540000" y="1299863"/>
            <a:ext cx="2135172" cy="15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5123e25341_0_2139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>
            <a:off x="6446088" y="1299875"/>
            <a:ext cx="2135178" cy="158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edia0.giphy.com/media/iPj5oRtJzQGxwzuCKV/giphy.gif" id="570" name="Google Shape;570;g15123e25341_0_2139"/>
          <p:cNvPicPr preferRelativeResize="0"/>
          <p:nvPr/>
        </p:nvPicPr>
        <p:blipFill rotWithShape="1">
          <a:blip r:embed="rId4">
            <a:alphaModFix/>
          </a:blip>
          <a:srcRect b="0" l="0" r="0" t="12831"/>
          <a:stretch/>
        </p:blipFill>
        <p:spPr>
          <a:xfrm>
            <a:off x="3150275" y="3285775"/>
            <a:ext cx="2843425" cy="13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5123e25341_0_215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6" name="Google Shape;576;g15123e25341_0_21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15123e25341_0_2150"/>
          <p:cNvSpPr txBox="1"/>
          <p:nvPr>
            <p:ph idx="1" type="body"/>
          </p:nvPr>
        </p:nvSpPr>
        <p:spPr>
          <a:xfrm>
            <a:off x="540000" y="1299875"/>
            <a:ext cx="42513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Распознавание речи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Анализ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Извлечение информации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Классификация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Анализ тональности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7"/>
              </a:rPr>
              <a:t>Вопросно-ответные системы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8"/>
              </a:rPr>
              <a:t>Генерирование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9"/>
              </a:rPr>
              <a:t>Синтез речи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Задачи анализа и синтеза: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10"/>
              </a:rPr>
              <a:t>Машинный перевод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Суммаризация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78" name="Google Shape;578;g15123e25341_0_21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5000" y="1977629"/>
            <a:ext cx="2815075" cy="20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5123e25341_0_216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84" name="Google Shape;584;g15123e25341_0_2166"/>
          <p:cNvSpPr txBox="1"/>
          <p:nvPr>
            <p:ph idx="1" type="body"/>
          </p:nvPr>
        </p:nvSpPr>
        <p:spPr>
          <a:xfrm>
            <a:off x="540000" y="1299875"/>
            <a:ext cx="42513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Распознавание речи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https://media1.giphy.com/media/PxSFAnuubLkSA/giphy.gif?cid=ecf05e47asavgkdx7vgkevqgu0sgxglisu9a2zkglxpujijy&amp;rid=giphy.gif" id="585" name="Google Shape;585;g15123e25341_0_2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4000" y="1645535"/>
            <a:ext cx="3260400" cy="25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5123e25341_0_216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5123e25341_0_217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92" name="Google Shape;592;g15123e25341_0_2177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Анализ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Извлечение информации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(NER — named entity recognition)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3" name="Google Shape;593;g15123e25341_0_2177"/>
          <p:cNvPicPr preferRelativeResize="0"/>
          <p:nvPr/>
        </p:nvPicPr>
        <p:blipFill rotWithShape="1">
          <a:blip r:embed="rId5">
            <a:alphaModFix/>
          </a:blip>
          <a:srcRect b="12679" l="5845" r="5321" t="21690"/>
          <a:stretch/>
        </p:blipFill>
        <p:spPr>
          <a:xfrm>
            <a:off x="4928025" y="1579200"/>
            <a:ext cx="3582301" cy="19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15123e25341_0_217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5123e25341_0_218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00" name="Google Shape;600;g15123e25341_0_2185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Анализ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Классификация текста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1" name="Google Shape;601;g15123e25341_0_2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1400" y="1548915"/>
            <a:ext cx="3852600" cy="204566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15123e25341_0_218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123e25341_0_219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08" name="Google Shape;608;g15123e25341_0_2193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Анализ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Классификация текста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https://cdn-images-1.medium.com/max/876/1*fTPhu7PqgIbnngbWG5zFWA.gif" id="609" name="Google Shape;609;g15123e25341_0_2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1400" y="1515913"/>
            <a:ext cx="3852601" cy="211168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15123e25341_0_219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123e25341_0_220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16" name="Google Shape;616;g15123e25341_0_2201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Анализ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Анализ тональности текста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17" name="Google Shape;617;g15123e25341_0_2201"/>
          <p:cNvPicPr preferRelativeResize="0"/>
          <p:nvPr/>
        </p:nvPicPr>
        <p:blipFill rotWithShape="1">
          <a:blip r:embed="rId4">
            <a:alphaModFix/>
          </a:blip>
          <a:srcRect b="0" l="0" r="0" t="59653"/>
          <a:stretch/>
        </p:blipFill>
        <p:spPr>
          <a:xfrm>
            <a:off x="4751400" y="1794547"/>
            <a:ext cx="3852600" cy="15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5123e25341_0_220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5123e25341_0_220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24" name="Google Shape;624;g15123e25341_0_2209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Анализ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Вопросно-ответные системы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25" name="Google Shape;625;g15123e25341_0_2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1400" y="1493025"/>
            <a:ext cx="3852600" cy="215746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15123e25341_0_220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3d2f717c2_0_56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3" name="Google Shape;383;g143d2f717c2_0_563"/>
          <p:cNvSpPr txBox="1"/>
          <p:nvPr>
            <p:ph idx="1" type="subTitle"/>
          </p:nvPr>
        </p:nvSpPr>
        <p:spPr>
          <a:xfrm>
            <a:off x="540000" y="1299875"/>
            <a:ext cx="3852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Направления машинного обучения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искусственный интеллект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Устройство ML-проекта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4" name="Google Shape;384;g143d2f717c2_0_5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5" name="Google Shape;385;g143d2f717c2_0_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0444" y="2880000"/>
            <a:ext cx="3162307" cy="22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5123e25341_0_221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32" name="Google Shape;632;g15123e25341_0_2217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Генерирование текста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Neural Shit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3" name="Google Shape;633;g15123e25341_0_2217"/>
          <p:cNvPicPr preferRelativeResize="0"/>
          <p:nvPr/>
        </p:nvPicPr>
        <p:blipFill rotWithShape="1">
          <a:blip r:embed="rId5">
            <a:alphaModFix/>
          </a:blip>
          <a:srcRect b="0" l="0" r="0" t="1777"/>
          <a:stretch/>
        </p:blipFill>
        <p:spPr>
          <a:xfrm>
            <a:off x="4893550" y="1299875"/>
            <a:ext cx="3588666" cy="33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15123e25341_0_221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5123e25341_0_222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40" name="Google Shape;640;g15123e25341_0_2225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Генерирование текста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Neural Shit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1" name="Google Shape;641;g15123e25341_0_2225"/>
          <p:cNvPicPr preferRelativeResize="0"/>
          <p:nvPr/>
        </p:nvPicPr>
        <p:blipFill rotWithShape="1">
          <a:blip r:embed="rId5">
            <a:alphaModFix/>
          </a:blip>
          <a:srcRect b="0" l="0" r="0" t="1681"/>
          <a:stretch/>
        </p:blipFill>
        <p:spPr>
          <a:xfrm>
            <a:off x="5280525" y="1299875"/>
            <a:ext cx="2776869" cy="33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15123e25341_0_222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5123e25341_0_22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15123e25341_0_2249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Генерирование текста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9" name="Google Shape;649;g15123e25341_0_22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8700" y="1494424"/>
            <a:ext cx="4546586" cy="28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15123e25341_0_2249"/>
          <p:cNvSpPr txBox="1"/>
          <p:nvPr/>
        </p:nvSpPr>
        <p:spPr>
          <a:xfrm>
            <a:off x="540000" y="4680000"/>
            <a:ext cx="300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Автор: @kulinark_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1" name="Google Shape;651;g15123e25341_0_224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5123e25341_0_224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57" name="Google Shape;657;g15123e25341_0_2241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Синтез речи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https://pbs.twimg.com/media/EIyQeOKX0AAWmCj.jpg" id="658" name="Google Shape;658;g15123e25341_0_2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1400" y="1695288"/>
            <a:ext cx="3852600" cy="175293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15123e25341_0_224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5123e25341_0_226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65" name="Google Shape;665;g15123e25341_0_2269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Задачи анализа и синтеза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ー"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Машинный перевод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66" name="Google Shape;666;g15123e25341_0_2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6300" y="1299875"/>
            <a:ext cx="3443126" cy="33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5123e25341_0_226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5123e25341_0_228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15123e25341_0_228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4" name="Google Shape;674;g15123e25341_0_2285"/>
          <p:cNvSpPr txBox="1"/>
          <p:nvPr>
            <p:ph idx="2"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Neural Language Processing (NLP)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5" name="Google Shape;675;g15123e25341_0_2285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Задачи анализа и синтеза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ー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Суммаризация текста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6" name="Google Shape;676;g15123e25341_0_2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300" y="2113225"/>
            <a:ext cx="7039400" cy="2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5123e25341_0_229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15123e25341_0_2296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Направления ML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3" name="Google Shape;683;g15123e25341_0_2296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Классическое машинное обучение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Обработка естественного языка (NLP)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Компьютерное зрение (CV)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684" name="Google Shape;684;g15123e25341_0_2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9251" y="3463325"/>
            <a:ext cx="2864750" cy="16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5123e25341_0_616"/>
          <p:cNvSpPr txBox="1"/>
          <p:nvPr>
            <p:ph type="title"/>
          </p:nvPr>
        </p:nvSpPr>
        <p:spPr>
          <a:xfrm>
            <a:off x="540000" y="1295700"/>
            <a:ext cx="78642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Что такое искусственный интеллект</a:t>
            </a:r>
            <a:endParaRPr/>
          </a:p>
        </p:txBody>
      </p:sp>
      <p:sp>
        <p:nvSpPr>
          <p:cNvPr id="690" name="Google Shape;690;g15123e25341_0_61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123e25341_0_230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15123e25341_0_230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Искусственный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интеллект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97" name="Google Shape;697;g15123e25341_0_2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077" y="1299875"/>
            <a:ext cx="3663348" cy="33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5123e25341_0_231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15123e25341_0_231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Искусственный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интеллект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04" name="Google Shape;704;g15123e25341_0_2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077" y="1299875"/>
            <a:ext cx="3663348" cy="33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123e25341_0_464"/>
          <p:cNvSpPr txBox="1"/>
          <p:nvPr>
            <p:ph type="title"/>
          </p:nvPr>
        </p:nvSpPr>
        <p:spPr>
          <a:xfrm>
            <a:off x="540000" y="1295700"/>
            <a:ext cx="78642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Направления машинного обучения</a:t>
            </a:r>
            <a:endParaRPr/>
          </a:p>
        </p:txBody>
      </p:sp>
      <p:sp>
        <p:nvSpPr>
          <p:cNvPr id="391" name="Google Shape;391;g15123e25341_0_4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5123e25341_0_23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5123e25341_0_232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Машинное обучение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11" name="Google Shape;711;g15123e25341_0_2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054" y="1299875"/>
            <a:ext cx="3663397" cy="33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5123e25341_0_23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15123e25341_0_233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M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18" name="Google Shape;718;g15123e25341_0_2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3050" y="1277301"/>
            <a:ext cx="3997901" cy="36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5123e25341_0_23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5123e25341_0_233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Наука о данных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25" name="Google Shape;725;g15123e25341_0_2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041" y="1299875"/>
            <a:ext cx="3663423" cy="33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5123e25341_0_23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15123e25341_0_234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DS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32" name="Google Shape;732;g15123e25341_0_2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2086" y="1299875"/>
            <a:ext cx="3657328" cy="33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5123e25341_0_23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15123e25341_0_235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Глубокое обучение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39" name="Google Shape;739;g15123e25341_0_2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067" y="1299875"/>
            <a:ext cx="3663382" cy="33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5123e25341_0_23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15123e25341_0_236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Нейронные сети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46" name="Google Shape;746;g15123e25341_0_2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3979" y="1299875"/>
            <a:ext cx="4033548" cy="33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123e25341_0_24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15123e25341_0_242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DL?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53" name="Google Shape;753;g15123e25341_0_2423"/>
          <p:cNvPicPr preferRelativeResize="0"/>
          <p:nvPr/>
        </p:nvPicPr>
        <p:blipFill rotWithShape="1">
          <a:blip r:embed="rId3">
            <a:alphaModFix/>
          </a:blip>
          <a:srcRect b="0" l="15177" r="9047" t="0"/>
          <a:stretch/>
        </p:blipFill>
        <p:spPr>
          <a:xfrm>
            <a:off x="2186850" y="1299875"/>
            <a:ext cx="4787776" cy="355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5123e25341_0_24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15123e25341_0_243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Отличие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ML от DL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60" name="Google Shape;760;g15123e25341_0_2432"/>
          <p:cNvPicPr preferRelativeResize="0"/>
          <p:nvPr/>
        </p:nvPicPr>
        <p:blipFill rotWithShape="1">
          <a:blip r:embed="rId3">
            <a:alphaModFix/>
          </a:blip>
          <a:srcRect b="21204" l="9789" r="12516" t="56242"/>
          <a:stretch/>
        </p:blipFill>
        <p:spPr>
          <a:xfrm>
            <a:off x="1325325" y="3165450"/>
            <a:ext cx="6493350" cy="10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15123e25341_0_2432"/>
          <p:cNvPicPr preferRelativeResize="0"/>
          <p:nvPr/>
        </p:nvPicPr>
        <p:blipFill rotWithShape="1">
          <a:blip r:embed="rId3">
            <a:alphaModFix/>
          </a:blip>
          <a:srcRect b="55109" l="9789" r="12516" t="24263"/>
          <a:stretch/>
        </p:blipFill>
        <p:spPr>
          <a:xfrm>
            <a:off x="1375600" y="1581250"/>
            <a:ext cx="6493350" cy="9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15123e25341_0_2432"/>
          <p:cNvSpPr txBox="1"/>
          <p:nvPr>
            <p:ph idx="1" type="body"/>
          </p:nvPr>
        </p:nvSpPr>
        <p:spPr>
          <a:xfrm>
            <a:off x="540000" y="2880000"/>
            <a:ext cx="3852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Глубокое обучение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3" name="Google Shape;763;g15123e25341_0_2432"/>
          <p:cNvSpPr txBox="1"/>
          <p:nvPr>
            <p:ph idx="2" type="body"/>
          </p:nvPr>
        </p:nvSpPr>
        <p:spPr>
          <a:xfrm>
            <a:off x="540000" y="1299875"/>
            <a:ext cx="3852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Машинное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обучение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5123e25341_0_621"/>
          <p:cNvSpPr txBox="1"/>
          <p:nvPr>
            <p:ph type="title"/>
          </p:nvPr>
        </p:nvSpPr>
        <p:spPr>
          <a:xfrm>
            <a:off x="540000" y="1295700"/>
            <a:ext cx="78642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Устройства ML-проекта</a:t>
            </a:r>
            <a:endParaRPr/>
          </a:p>
        </p:txBody>
      </p:sp>
      <p:sp>
        <p:nvSpPr>
          <p:cNvPr id="769" name="Google Shape;769;g15123e25341_0_6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5123e25341_0_941"/>
          <p:cNvSpPr txBox="1"/>
          <p:nvPr>
            <p:ph idx="1" type="subTitle"/>
          </p:nvPr>
        </p:nvSpPr>
        <p:spPr>
          <a:xfrm>
            <a:off x="540000" y="1299875"/>
            <a:ext cx="57111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Получение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и визуализация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Предобработка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Обучение модели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Валидация модели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Модель в продакшн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5" name="Google Shape;775;g15123e25341_0_9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15123e25341_0_94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устроен ML-проект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777" name="Google Shape;777;g15123e25341_0_9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9778" y="3183499"/>
            <a:ext cx="3194225" cy="19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123e25341_0_157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на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7" name="Google Shape;397;g15123e25341_0_15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g15123e25341_0_1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800" y="1299875"/>
            <a:ext cx="5579900" cy="30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5123e25341_0_236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83" name="Google Shape;783;g15123e25341_0_2368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Получение данных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784" name="Google Shape;784;g15123e25341_0_2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311" y="1717675"/>
            <a:ext cx="3675439" cy="17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15123e25341_0_236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устроен ML-проект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5123e25341_0_237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91" name="Google Shape;791;g15123e25341_0_2375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Анализ и визуализация данных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92" name="Google Shape;792;g15123e25341_0_2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400" y="1747162"/>
            <a:ext cx="3852600" cy="164918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15123e25341_0_237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устроен ML-проект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5123e25341_0_238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99" name="Google Shape;799;g15123e25341_0_2382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Предобработка данных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https://media0.giphy.com/media/LwHkZcEhYZYFhDrh8X/giphy.gif?cid=ecf05e479fnyusd98xphw58w35u44he61i6p8miuzy66sydb&amp;rid=giphy.gif" id="800" name="Google Shape;800;g15123e25341_0_2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400" y="1188675"/>
            <a:ext cx="3852600" cy="276615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15123e25341_0_238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устроен ML-проект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5123e25341_0_239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807" name="Google Shape;807;g15123e25341_0_2390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Обучение модели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https://miro.medium.com/max/1000/1*1C3GnoY-FzhqzL0MzTlWyQ.gif" id="808" name="Google Shape;808;g15123e25341_0_2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400" y="1507850"/>
            <a:ext cx="3852600" cy="21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g15123e25341_0_239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устроен ML-проект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5123e25341_0_14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15123e25341_0_142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устроен ML-проект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16" name="Google Shape;816;g15123e25341_0_1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588" y="1959175"/>
            <a:ext cx="5348273" cy="30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15123e25341_0_1421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Валидация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5123e25341_0_239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823" name="Google Shape;823;g15123e25341_0_2398"/>
          <p:cNvSpPr txBox="1"/>
          <p:nvPr>
            <p:ph idx="1" type="body"/>
          </p:nvPr>
        </p:nvSpPr>
        <p:spPr>
          <a:xfrm>
            <a:off x="540000" y="1299875"/>
            <a:ext cx="38526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Модель в продакшен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24" name="Google Shape;824;g15123e25341_0_2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376" y="1598482"/>
            <a:ext cx="3043125" cy="19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15123e25341_0_239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устроен ML-проект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5123e25341_0_935"/>
          <p:cNvSpPr txBox="1"/>
          <p:nvPr>
            <p:ph idx="1" type="subTitle"/>
          </p:nvPr>
        </p:nvSpPr>
        <p:spPr>
          <a:xfrm>
            <a:off x="540000" y="1299875"/>
            <a:ext cx="57111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Получение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и визуализация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Предобработка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Обучение модели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Валидация модели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Модель в продакшн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1" name="Google Shape;831;g15123e25341_0_9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15123e25341_0_93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устроен ML-проект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833" name="Google Shape;833;g15123e25341_0_9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9778" y="3183499"/>
            <a:ext cx="3194225" cy="19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5123e25341_0_2409"/>
          <p:cNvSpPr txBox="1"/>
          <p:nvPr>
            <p:ph idx="1" type="subTitle"/>
          </p:nvPr>
        </p:nvSpPr>
        <p:spPr>
          <a:xfrm>
            <a:off x="540000" y="1299875"/>
            <a:ext cx="421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Практика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9" name="Google Shape;839;g15123e25341_0_240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15123e25341_0_240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Практическое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41" name="Google Shape;841;g15123e25341_0_2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248" y="1680125"/>
            <a:ext cx="2165502" cy="19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5123e25341_0_782"/>
          <p:cNvSpPr txBox="1"/>
          <p:nvPr>
            <p:ph idx="1" type="subTitle"/>
          </p:nvPr>
        </p:nvSpPr>
        <p:spPr>
          <a:xfrm>
            <a:off x="540000" y="1299875"/>
            <a:ext cx="5711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🧠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Направления машинного обучения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🧠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искусственный интеллект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🧠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Устройство ML-проекта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7" name="Google Shape;847;g15123e25341_0_78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15123e25341_0_78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мы сегодня узнали и чему научились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849" name="Google Shape;849;g15123e25341_0_7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880097" y="3294248"/>
            <a:ext cx="2723900" cy="18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g15123e25341_0_1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5123e25341_0_1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15123e25341_0_1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15123e25341_0_1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g15123e25341_0_1107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9" name="Google Shape;859;g15123e25341_0_1107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0" name="Google Shape;860;g15123e25341_0_1107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123e25341_0_159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это можно сделать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4" name="Google Shape;404;g15123e25341_0_159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g15123e25341_0_1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0800" y="1865375"/>
            <a:ext cx="2602402" cy="141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5123e25341_0_15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1468725"/>
            <a:ext cx="1719452" cy="22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5123e25341_0_1598"/>
          <p:cNvSpPr txBox="1"/>
          <p:nvPr>
            <p:ph idx="1" type="body"/>
          </p:nvPr>
        </p:nvSpPr>
        <p:spPr>
          <a:xfrm>
            <a:off x="7149375" y="2301475"/>
            <a:ext cx="992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Кот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408" name="Google Shape;408;g15123e25341_0_1598"/>
          <p:cNvCxnSpPr/>
          <p:nvPr/>
        </p:nvCxnSpPr>
        <p:spPr>
          <a:xfrm flipH="1" rot="10800000">
            <a:off x="2401100" y="2571749"/>
            <a:ext cx="869700" cy="12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9" name="Google Shape;409;g15123e25341_0_1598"/>
          <p:cNvCxnSpPr/>
          <p:nvPr/>
        </p:nvCxnSpPr>
        <p:spPr>
          <a:xfrm flipH="1" rot="10800000">
            <a:off x="5783425" y="2565587"/>
            <a:ext cx="869700" cy="12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123e25341_0_158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это можно сделать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5" name="Google Shape;415;g15123e25341_0_158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g15123e25341_0_15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0800" y="1865375"/>
            <a:ext cx="2602402" cy="141272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5123e25341_0_1587"/>
          <p:cNvSpPr txBox="1"/>
          <p:nvPr>
            <p:ph idx="1" type="body"/>
          </p:nvPr>
        </p:nvSpPr>
        <p:spPr>
          <a:xfrm>
            <a:off x="6858000" y="2301475"/>
            <a:ext cx="1746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Человек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418" name="Google Shape;418;g15123e25341_0_1587"/>
          <p:cNvCxnSpPr/>
          <p:nvPr/>
        </p:nvCxnSpPr>
        <p:spPr>
          <a:xfrm flipH="1" rot="10800000">
            <a:off x="2401100" y="2571749"/>
            <a:ext cx="869700" cy="12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9" name="Google Shape;419;g15123e25341_0_1587"/>
          <p:cNvCxnSpPr/>
          <p:nvPr/>
        </p:nvCxnSpPr>
        <p:spPr>
          <a:xfrm flipH="1" rot="10800000">
            <a:off x="5783425" y="2565587"/>
            <a:ext cx="869700" cy="12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20" name="Google Shape;420;g15123e25341_0_15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450" y="1444399"/>
            <a:ext cx="2254651" cy="225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0.giphy.com/media/iPj5oRtJzQGxwzuCKV/giphy.gif" id="425" name="Google Shape;425;g15123e25341_0_1609"/>
          <p:cNvPicPr preferRelativeResize="0"/>
          <p:nvPr/>
        </p:nvPicPr>
        <p:blipFill rotWithShape="1">
          <a:blip r:embed="rId3">
            <a:alphaModFix/>
          </a:blip>
          <a:srcRect b="0" l="0" r="0" t="12831"/>
          <a:stretch/>
        </p:blipFill>
        <p:spPr>
          <a:xfrm>
            <a:off x="3150275" y="3285775"/>
            <a:ext cx="2843425" cy="13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5123e25341_0_160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7" name="Google Shape;427;g15123e25341_0_160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g15123e25341_0_16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50" y="1365475"/>
            <a:ext cx="1854226" cy="18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5123e25341_0_16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8150" y="1686350"/>
            <a:ext cx="1374500" cy="159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5123e25341_0_16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823076" y="1533075"/>
            <a:ext cx="1345074" cy="179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5123e25341_0_16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48500" y="2455675"/>
            <a:ext cx="1966500" cy="19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5123e25341_0_16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675" y="2693487"/>
            <a:ext cx="1966500" cy="19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5123e25341_0_16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04825" y="1608725"/>
            <a:ext cx="1283577" cy="16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5123e25341_0_16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64800" y="1265625"/>
            <a:ext cx="1454025" cy="17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5123e25341_0_16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3410964" y="1163101"/>
            <a:ext cx="2946026" cy="230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5123e25341_0_16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5633200" y="2298950"/>
            <a:ext cx="2242650" cy="192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5123e25341_0_16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99561" y="2825772"/>
            <a:ext cx="2113185" cy="1854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23e25341_0_163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Computer vision (CV)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3" name="Google Shape;443;g15123e25341_0_16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media.giphy.com/media/U1fatfPJXxZc20Oh5b/giphy.gif" id="444" name="Google Shape;444;g15123e25341_0_1630" title="https://media.giphy.com/media/U1fatfPJXxZc20Oh5b/giphy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263" y="1299875"/>
            <a:ext cx="5986975" cy="32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